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6" d="100"/>
          <a:sy n="96" d="100"/>
        </p:scale>
        <p:origin x="-2064" y="-4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/>
      <c:lineChart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Товары</c:v>
                </c:pt>
              </c:strCache>
            </c:strRef>
          </c:tx>
          <c:marker>
            <c:symbol val="none"/>
          </c:marker>
          <c:cat>
            <c:numRef>
              <c:f>Лист1!$A$2:$A$13</c:f>
              <c:numCache>
                <c:formatCode>General</c:formatCode>
                <c:ptCount val="12"/>
                <c:pt idx="0">
                  <c:v>9</c:v>
                </c:pt>
                <c:pt idx="1">
                  <c:v>10</c:v>
                </c:pt>
                <c:pt idx="2">
                  <c:v>11</c:v>
                </c:pt>
                <c:pt idx="3">
                  <c:v>12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  <c:pt idx="7">
                  <c:v>4</c:v>
                </c:pt>
                <c:pt idx="8">
                  <c:v>5</c:v>
                </c:pt>
                <c:pt idx="9">
                  <c:v>6</c:v>
                </c:pt>
                <c:pt idx="10">
                  <c:v>7</c:v>
                </c:pt>
                <c:pt idx="11">
                  <c:v>8</c:v>
                </c:pt>
              </c:numCache>
            </c:num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30</c:v>
                </c:pt>
                <c:pt idx="1">
                  <c:v>35</c:v>
                </c:pt>
                <c:pt idx="2">
                  <c:v>40</c:v>
                </c:pt>
                <c:pt idx="3">
                  <c:v>45</c:v>
                </c:pt>
                <c:pt idx="4">
                  <c:v>50</c:v>
                </c:pt>
                <c:pt idx="5">
                  <c:v>55</c:v>
                </c:pt>
                <c:pt idx="6">
                  <c:v>60</c:v>
                </c:pt>
                <c:pt idx="7">
                  <c:v>65</c:v>
                </c:pt>
                <c:pt idx="8">
                  <c:v>70</c:v>
                </c:pt>
                <c:pt idx="9">
                  <c:v>75</c:v>
                </c:pt>
                <c:pt idx="10">
                  <c:v>80</c:v>
                </c:pt>
                <c:pt idx="11">
                  <c:v>85</c:v>
                </c:pt>
              </c:numCache>
            </c:numRef>
          </c:val>
        </c:ser>
        <c:marker val="1"/>
        <c:axId val="104333312"/>
        <c:axId val="104334848"/>
      </c:lineChart>
      <c:catAx>
        <c:axId val="104333312"/>
        <c:scaling>
          <c:orientation val="minMax"/>
        </c:scaling>
        <c:axPos val="b"/>
        <c:numFmt formatCode="General" sourceLinked="1"/>
        <c:tickLblPos val="nextTo"/>
        <c:crossAx val="104334848"/>
        <c:crosses val="autoZero"/>
        <c:auto val="1"/>
        <c:lblAlgn val="ctr"/>
        <c:lblOffset val="100"/>
      </c:catAx>
      <c:valAx>
        <c:axId val="104334848"/>
        <c:scaling>
          <c:orientation val="minMax"/>
        </c:scaling>
        <c:axPos val="l"/>
        <c:majorGridlines/>
        <c:numFmt formatCode="General" sourceLinked="1"/>
        <c:tickLblPos val="nextTo"/>
        <c:crossAx val="104333312"/>
        <c:crosses val="autoZero"/>
        <c:crossBetween val="between"/>
      </c:valAx>
    </c:plotArea>
    <c:legend>
      <c:legendPos val="r"/>
      <c:layout/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 Прибыль</a:t>
            </a:r>
            <a:endParaRPr lang="ru-RU" dirty="0"/>
          </a:p>
        </c:rich>
      </c:tx>
      <c:layout>
        <c:manualLayout>
          <c:xMode val="edge"/>
          <c:yMode val="edge"/>
          <c:x val="0.40770502617654075"/>
          <c:y val="2.5068543715000266E-2"/>
        </c:manualLayout>
      </c:layout>
    </c:title>
    <c:plotArea>
      <c:layout/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Выручка</c:v>
                </c:pt>
              </c:strCache>
            </c:strRef>
          </c:tx>
          <c:marker>
            <c:symbol val="none"/>
          </c:marker>
          <c:cat>
            <c:numRef>
              <c:f>Лист1!$A$2:$A$13</c:f>
              <c:numCache>
                <c:formatCode>General</c:formatCode>
                <c:ptCount val="12"/>
                <c:pt idx="0">
                  <c:v>9</c:v>
                </c:pt>
                <c:pt idx="1">
                  <c:v>10</c:v>
                </c:pt>
                <c:pt idx="2">
                  <c:v>11</c:v>
                </c:pt>
                <c:pt idx="3">
                  <c:v>12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  <c:pt idx="7">
                  <c:v>4</c:v>
                </c:pt>
                <c:pt idx="8">
                  <c:v>5</c:v>
                </c:pt>
                <c:pt idx="9">
                  <c:v>6</c:v>
                </c:pt>
                <c:pt idx="10">
                  <c:v>7</c:v>
                </c:pt>
                <c:pt idx="11">
                  <c:v>8</c:v>
                </c:pt>
              </c:numCache>
            </c:num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2400</c:v>
                </c:pt>
                <c:pt idx="1">
                  <c:v>2800</c:v>
                </c:pt>
                <c:pt idx="2">
                  <c:v>3200</c:v>
                </c:pt>
                <c:pt idx="3">
                  <c:v>3600</c:v>
                </c:pt>
                <c:pt idx="4">
                  <c:v>4000</c:v>
                </c:pt>
                <c:pt idx="5">
                  <c:v>4400</c:v>
                </c:pt>
                <c:pt idx="6">
                  <c:v>4800</c:v>
                </c:pt>
                <c:pt idx="7">
                  <c:v>5200</c:v>
                </c:pt>
                <c:pt idx="8">
                  <c:v>5600</c:v>
                </c:pt>
                <c:pt idx="9">
                  <c:v>6000</c:v>
                </c:pt>
                <c:pt idx="10">
                  <c:v>6400</c:v>
                </c:pt>
                <c:pt idx="11">
                  <c:v>6800</c:v>
                </c:pt>
              </c:numCache>
            </c:numRef>
          </c:val>
        </c:ser>
        <c:marker val="1"/>
        <c:axId val="66054016"/>
        <c:axId val="66055552"/>
      </c:lineChart>
      <c:catAx>
        <c:axId val="66054016"/>
        <c:scaling>
          <c:orientation val="minMax"/>
        </c:scaling>
        <c:axPos val="b"/>
        <c:numFmt formatCode="General" sourceLinked="1"/>
        <c:tickLblPos val="nextTo"/>
        <c:crossAx val="66055552"/>
        <c:crosses val="autoZero"/>
        <c:auto val="1"/>
        <c:lblAlgn val="ctr"/>
        <c:lblOffset val="100"/>
      </c:catAx>
      <c:valAx>
        <c:axId val="66055552"/>
        <c:scaling>
          <c:orientation val="minMax"/>
        </c:scaling>
        <c:axPos val="l"/>
        <c:majorGridlines/>
        <c:numFmt formatCode="General" sourceLinked="1"/>
        <c:tickLblPos val="nextTo"/>
        <c:crossAx val="66054016"/>
        <c:crosses val="autoZero"/>
        <c:crossBetween val="between"/>
      </c:valAx>
    </c:plotArea>
    <c:legend>
      <c:legendPos val="r"/>
      <c:layout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CFCD78-BC8F-4F77-847F-97394B6E3F16}" type="datetimeFigureOut">
              <a:rPr lang="ru-RU" smtClean="0"/>
              <a:pPr/>
              <a:t>16.12.2016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4022DA-F5C8-43BC-921A-3ADF6EDFDE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95103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4022DA-F5C8-43BC-921A-3ADF6EDFDE6F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94572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DC9AD-3ECE-4EC4-B702-72C9DB2B2465}" type="datetimeFigureOut">
              <a:rPr lang="ru-RU" smtClean="0"/>
              <a:pPr/>
              <a:t>16.12.2016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9AD8B-005E-45E0-9549-2E9EF74E92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DC9AD-3ECE-4EC4-B702-72C9DB2B2465}" type="datetimeFigureOut">
              <a:rPr lang="ru-RU" smtClean="0"/>
              <a:pPr/>
              <a:t>16.12.2016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9AD8B-005E-45E0-9549-2E9EF74E92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DC9AD-3ECE-4EC4-B702-72C9DB2B2465}" type="datetimeFigureOut">
              <a:rPr lang="ru-RU" smtClean="0"/>
              <a:pPr/>
              <a:t>16.12.2016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9AD8B-005E-45E0-9549-2E9EF74E92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DC9AD-3ECE-4EC4-B702-72C9DB2B2465}" type="datetimeFigureOut">
              <a:rPr lang="ru-RU" smtClean="0"/>
              <a:pPr/>
              <a:t>16.12.2016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9AD8B-005E-45E0-9549-2E9EF74E92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DC9AD-3ECE-4EC4-B702-72C9DB2B2465}" type="datetimeFigureOut">
              <a:rPr lang="ru-RU" smtClean="0"/>
              <a:pPr/>
              <a:t>16.12.2016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9AD8B-005E-45E0-9549-2E9EF74E92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DC9AD-3ECE-4EC4-B702-72C9DB2B2465}" type="datetimeFigureOut">
              <a:rPr lang="ru-RU" smtClean="0"/>
              <a:pPr/>
              <a:t>16.12.2016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9AD8B-005E-45E0-9549-2E9EF74E92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DC9AD-3ECE-4EC4-B702-72C9DB2B2465}" type="datetimeFigureOut">
              <a:rPr lang="ru-RU" smtClean="0"/>
              <a:pPr/>
              <a:t>16.12.2016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9AD8B-005E-45E0-9549-2E9EF74E92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DC9AD-3ECE-4EC4-B702-72C9DB2B2465}" type="datetimeFigureOut">
              <a:rPr lang="ru-RU" smtClean="0"/>
              <a:pPr/>
              <a:t>16.12.2016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9AD8B-005E-45E0-9549-2E9EF74E92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DC9AD-3ECE-4EC4-B702-72C9DB2B2465}" type="datetimeFigureOut">
              <a:rPr lang="ru-RU" smtClean="0"/>
              <a:pPr/>
              <a:t>16.12.2016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9AD8B-005E-45E0-9549-2E9EF74E92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DC9AD-3ECE-4EC4-B702-72C9DB2B2465}" type="datetimeFigureOut">
              <a:rPr lang="ru-RU" smtClean="0"/>
              <a:pPr/>
              <a:t>16.12.2016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9AD8B-005E-45E0-9549-2E9EF74E92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DC9AD-3ECE-4EC4-B702-72C9DB2B2465}" type="datetimeFigureOut">
              <a:rPr lang="ru-RU" smtClean="0"/>
              <a:pPr/>
              <a:t>16.12.2016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9AD8B-005E-45E0-9549-2E9EF74E920B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E1DC9AD-3ECE-4EC4-B702-72C9DB2B2465}" type="datetimeFigureOut">
              <a:rPr lang="ru-RU" smtClean="0"/>
              <a:pPr/>
              <a:t>16.12.2016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819AD8B-005E-45E0-9549-2E9EF74E920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4400" dirty="0" smtClean="0">
                <a:solidFill>
                  <a:schemeClr val="accent6">
                    <a:lumMod val="75000"/>
                  </a:schemeClr>
                </a:solidFill>
              </a:rPr>
              <a:t>Проект</a:t>
            </a:r>
            <a:br>
              <a:rPr lang="ru-RU" sz="44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4400" dirty="0" smtClean="0">
                <a:solidFill>
                  <a:schemeClr val="accent6">
                    <a:lumMod val="75000"/>
                  </a:schemeClr>
                </a:solidFill>
              </a:rPr>
              <a:t> Бизнес-план магазина аксессуаров «Эксклюзив»</a:t>
            </a:r>
            <a:endParaRPr lang="ru-RU" sz="4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5301208"/>
            <a:ext cx="7117180" cy="861420"/>
          </a:xfrm>
        </p:spPr>
        <p:txBody>
          <a:bodyPr/>
          <a:lstStyle/>
          <a:p>
            <a:r>
              <a:rPr lang="ru-RU" dirty="0" smtClean="0"/>
              <a:t>Выполнила ученица 8 «Б» класса Нуриева Карина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7470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dirty="0" smtClean="0">
                <a:solidFill>
                  <a:schemeClr val="accent6">
                    <a:lumMod val="75000"/>
                  </a:schemeClr>
                </a:solidFill>
              </a:rPr>
              <a:t>Реклама</a:t>
            </a:r>
            <a:endParaRPr lang="ru-RU" sz="4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1412" y="0"/>
            <a:ext cx="7125112" cy="4051437"/>
          </a:xfrm>
        </p:spPr>
        <p:txBody>
          <a:bodyPr/>
          <a:lstStyle/>
          <a:p>
            <a:r>
              <a:rPr lang="ru-RU" dirty="0" smtClean="0"/>
              <a:t>Хотите выделится из толпы, тогда наши аксессуары как раз для вас. Ведь наши изделия яркие, бросающиеся в глаза.</a:t>
            </a:r>
            <a:endParaRPr lang="ru-RU" dirty="0"/>
          </a:p>
        </p:txBody>
      </p:sp>
      <p:pic>
        <p:nvPicPr>
          <p:cNvPr id="1026" name="Picture 2" descr="C:\Users\Эдуард\Desktop\IMG_12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705" y="2996952"/>
            <a:ext cx="1920300" cy="14401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Эдуард\Desktop\IMG_12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3405" y="4901320"/>
            <a:ext cx="1920300" cy="14401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Эдуард\Desktop\IMG_124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105" y="2996952"/>
            <a:ext cx="1920300" cy="14401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Эдуард\Desktop\IMG_124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853177"/>
            <a:ext cx="2006064" cy="15044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771269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</a:rPr>
              <a:t>Оценка риска</a:t>
            </a:r>
            <a:endParaRPr lang="ru-RU" sz="4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476672"/>
            <a:ext cx="7125112" cy="4051437"/>
          </a:xfrm>
        </p:spPr>
        <p:txBody>
          <a:bodyPr/>
          <a:lstStyle/>
          <a:p>
            <a:pPr marL="0" indent="0">
              <a:buNone/>
            </a:pPr>
            <a:r>
              <a:rPr lang="ru-RU" smtClean="0"/>
              <a:t>Непродаваемость</a:t>
            </a:r>
            <a:r>
              <a:rPr lang="ru-RU" dirty="0" smtClean="0"/>
              <a:t>- непопулярность продукции.</a:t>
            </a:r>
          </a:p>
          <a:p>
            <a:pPr marL="0" indent="0">
              <a:buNone/>
            </a:pPr>
            <a:r>
              <a:rPr lang="ru-RU" dirty="0" err="1" smtClean="0"/>
              <a:t>Неокупаемость</a:t>
            </a:r>
            <a:r>
              <a:rPr lang="ru-RU" dirty="0" smtClean="0"/>
              <a:t>- малая прибыль, не покрывающая расходы.</a:t>
            </a:r>
          </a:p>
          <a:p>
            <a:pPr marL="0" indent="0">
              <a:buNone/>
            </a:pPr>
            <a:r>
              <a:rPr lang="ru-RU" dirty="0" smtClean="0"/>
              <a:t>Неспособность изготовления изделий- отсутствие возможности изготовить изделия: отсутствие материалов(нет поставки), болезнь, недостаток времени.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19300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dirty="0" smtClean="0">
                <a:solidFill>
                  <a:schemeClr val="accent6">
                    <a:lumMod val="75000"/>
                  </a:schemeClr>
                </a:solidFill>
              </a:rPr>
              <a:t>Резюме</a:t>
            </a:r>
            <a:endParaRPr lang="ru-RU" sz="4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/>
              <a:t>Товар</a:t>
            </a:r>
            <a:r>
              <a:rPr lang="ru-RU" dirty="0"/>
              <a:t>, который будет производить наша бизнес компания «Эксклюзив»- это </a:t>
            </a:r>
            <a:r>
              <a:rPr lang="ru-RU" dirty="0" smtClean="0"/>
              <a:t>браслеты</a:t>
            </a:r>
            <a:r>
              <a:rPr lang="ru-RU" dirty="0"/>
              <a:t>, </a:t>
            </a:r>
            <a:r>
              <a:rPr lang="ru-RU" dirty="0" smtClean="0"/>
              <a:t>брелоки, пояса, ободки. </a:t>
            </a:r>
            <a:r>
              <a:rPr lang="ru-RU" dirty="0"/>
              <a:t>Данный вид услуг будет иметь невысокую себестоимость, что сделает наш товар более доступным для покупателя. </a:t>
            </a:r>
            <a:r>
              <a:rPr lang="ru-RU" dirty="0" smtClean="0"/>
              <a:t>Наши </a:t>
            </a:r>
            <a:r>
              <a:rPr lang="ru-RU" dirty="0"/>
              <a:t>товары предназначены для тех, кто не может позволить себе дорогостоящую бижутерию.</a:t>
            </a:r>
          </a:p>
          <a:p>
            <a:pPr marL="0" indent="0">
              <a:buNone/>
            </a:pPr>
            <a:r>
              <a:rPr lang="ru-RU" dirty="0"/>
              <a:t>     Таким образом, имеется рынок сбыта. В дальнейшем предусматривается расширение специализации продукции в данной области производства за счет большого усовершенствования дизайна товаров, улучшения качества вещей.</a:t>
            </a:r>
          </a:p>
          <a:p>
            <a:pPr marL="0" indent="0">
              <a:buNone/>
            </a:pPr>
            <a:r>
              <a:rPr lang="ru-RU" dirty="0"/>
              <a:t>     Мое предприятие не обладает высоким техническим потенциалом, но </a:t>
            </a:r>
            <a:r>
              <a:rPr lang="ru-RU" dirty="0" smtClean="0"/>
              <a:t>оборудование </a:t>
            </a:r>
            <a:r>
              <a:rPr lang="ru-RU" dirty="0"/>
              <a:t>легко позволяет добиваться лучших результатов.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1365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dirty="0">
                <a:solidFill>
                  <a:schemeClr val="accent6">
                    <a:lumMod val="75000"/>
                  </a:schemeClr>
                </a:solidFill>
              </a:rPr>
              <a:t>Цели бизнес </a:t>
            </a:r>
            <a:r>
              <a:rPr lang="ru-RU" sz="4400" dirty="0" smtClean="0">
                <a:solidFill>
                  <a:schemeClr val="accent6">
                    <a:lumMod val="75000"/>
                  </a:schemeClr>
                </a:solidFill>
              </a:rPr>
              <a:t>плана</a:t>
            </a:r>
            <a:endParaRPr lang="ru-RU" sz="4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Создание </a:t>
            </a:r>
            <a:r>
              <a:rPr lang="ru-RU" dirty="0"/>
              <a:t>базы для получения доходов, приобретение клиентуры, обеспечение </a:t>
            </a:r>
            <a:r>
              <a:rPr lang="ru-RU" dirty="0" err="1"/>
              <a:t>самозанятости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 smtClean="0"/>
              <a:t>   Выпуск </a:t>
            </a:r>
            <a:r>
              <a:rPr lang="ru-RU" dirty="0"/>
              <a:t>продукции народного потребления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/>
              <a:t>	Создание источника дохода для моего бюджета и бюджета </a:t>
            </a:r>
            <a:r>
              <a:rPr lang="ru-RU" dirty="0" smtClean="0"/>
              <a:t>семьи.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06276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>
                <a:solidFill>
                  <a:schemeClr val="accent6">
                    <a:lumMod val="75000"/>
                  </a:schemeClr>
                </a:solidFill>
              </a:rPr>
              <a:t>Описание </a:t>
            </a:r>
            <a:r>
              <a:rPr lang="ru-RU" sz="4400" dirty="0" smtClean="0">
                <a:solidFill>
                  <a:schemeClr val="accent6">
                    <a:lumMod val="75000"/>
                  </a:schemeClr>
                </a:solidFill>
              </a:rPr>
              <a:t>предприятия</a:t>
            </a:r>
            <a:endParaRPr lang="ru-RU" sz="44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501008"/>
            <a:ext cx="2577021" cy="2804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357749" y="6305550"/>
            <a:ext cx="2577021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Станок </a:t>
            </a:r>
            <a:r>
              <a:rPr lang="ru-RU" sz="1100" dirty="0" err="1" smtClean="0"/>
              <a:t>Марудай</a:t>
            </a:r>
            <a:r>
              <a:rPr lang="ru-RU" sz="1100" dirty="0" smtClean="0"/>
              <a:t> и инструменты</a:t>
            </a:r>
            <a:endParaRPr lang="ru-RU" sz="11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385675"/>
            <a:ext cx="7125112" cy="4051437"/>
          </a:xfrm>
        </p:spPr>
        <p:txBody>
          <a:bodyPr/>
          <a:lstStyle/>
          <a:p>
            <a:r>
              <a:rPr lang="ru-RU" dirty="0"/>
              <a:t>Год образования нашего предприятия- 2013. Вид деятельности- производство и реализация аксессуаров. Мы </a:t>
            </a:r>
            <a:r>
              <a:rPr lang="ru-RU" dirty="0" smtClean="0"/>
              <a:t> плетем </a:t>
            </a:r>
            <a:r>
              <a:rPr lang="ru-RU" dirty="0"/>
              <a:t>брелоки, ободки, пояса, браслеты. Товарооборот в месяц составляет примерно </a:t>
            </a:r>
            <a:r>
              <a:rPr lang="ru-RU" dirty="0" smtClean="0"/>
              <a:t>2400 р.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Станок для производства – </a:t>
            </a:r>
            <a:r>
              <a:rPr lang="ru-RU" b="1" dirty="0" err="1" smtClean="0"/>
              <a:t>марудай</a:t>
            </a:r>
            <a:endParaRPr lang="ru-RU" b="1" dirty="0" smtClean="0"/>
          </a:p>
          <a:p>
            <a:r>
              <a:rPr lang="ru-RU" dirty="0" smtClean="0"/>
              <a:t>Стоимость станка- 2000р.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14271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>
                <a:solidFill>
                  <a:schemeClr val="accent6">
                    <a:lumMod val="75000"/>
                  </a:schemeClr>
                </a:solidFill>
              </a:rPr>
              <a:t>Характеристика </a:t>
            </a: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продукции</a:t>
            </a:r>
            <a:endParaRPr lang="ru-RU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700808"/>
            <a:ext cx="7125112" cy="115212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Все изделия: брелки, ободки, пояса, браслеты - в магазине эксклюзивны, образца для них нет, украшены аксессуарами.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2967335"/>
            <a:ext cx="734481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Источники финансирования деятельности на кредитуемый период.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197562165"/>
              </p:ext>
            </p:extLst>
          </p:nvPr>
        </p:nvGraphicFramePr>
        <p:xfrm>
          <a:off x="1619672" y="4437112"/>
          <a:ext cx="6099175" cy="22208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61130"/>
                <a:gridCol w="2138045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Производственно-экономические показатели на планируемый период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Сумма в рублях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Объем выпускаемой продукции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</a:rPr>
                        <a:t>30 изделий в месяц, 750 штук - в год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Товарооборот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</a:rPr>
                        <a:t>2080 штук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Выручка от реализации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</a:rPr>
                        <a:t>продукции (ср.)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</a:rPr>
                        <a:t>57 000рублей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383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Затраты на производство реализуемой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</a:rPr>
                        <a:t>продукции(ср.)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</a:rPr>
                        <a:t>23 000 рублей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Планируемая прибыль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</a:rPr>
                        <a:t>34 000 рублей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Использование полученной прибыли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</a:rPr>
                        <a:t>закупка материалов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522413" y="28860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9482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</a:rPr>
              <a:t>Финансовый план</a:t>
            </a:r>
            <a:endParaRPr lang="ru-RU" sz="4000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550652547"/>
              </p:ext>
            </p:extLst>
          </p:nvPr>
        </p:nvGraphicFramePr>
        <p:xfrm>
          <a:off x="467543" y="2581856"/>
          <a:ext cx="8424939" cy="37267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9"/>
                <a:gridCol w="1296144"/>
                <a:gridCol w="1162414"/>
                <a:gridCol w="1203563"/>
                <a:gridCol w="1162415"/>
                <a:gridCol w="1296144"/>
                <a:gridCol w="1152130"/>
              </a:tblGrid>
              <a:tr h="63112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Название изделий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aseline="0" dirty="0" smtClean="0"/>
                        <a:t>Стоимость товара</a:t>
                      </a:r>
                      <a:endParaRPr lang="ru-RU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Издержки</a:t>
                      </a:r>
                      <a:r>
                        <a:rPr lang="ru-RU" sz="1200" baseline="0" dirty="0" smtClean="0"/>
                        <a:t> производства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Оплата труда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Накладные расходы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Амортизационные отчисления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Цена продаж</a:t>
                      </a:r>
                      <a:endParaRPr lang="ru-RU" sz="1200" dirty="0"/>
                    </a:p>
                  </a:txBody>
                  <a:tcPr/>
                </a:tc>
              </a:tr>
              <a:tr h="489315">
                <a:tc>
                  <a:txBody>
                    <a:bodyPr/>
                    <a:lstStyle/>
                    <a:p>
                      <a:r>
                        <a:rPr lang="ru-RU" dirty="0" smtClean="0"/>
                        <a:t>Ободок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43,57р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27р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0,96р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0,91р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90р</a:t>
                      </a:r>
                      <a:endParaRPr lang="ru-RU" dirty="0"/>
                    </a:p>
                  </a:txBody>
                  <a:tcPr/>
                </a:tc>
              </a:tr>
              <a:tr h="489315">
                <a:tc>
                  <a:txBody>
                    <a:bodyPr/>
                    <a:lstStyle/>
                    <a:p>
                      <a:r>
                        <a:rPr lang="ru-RU" dirty="0" smtClean="0"/>
                        <a:t>Браслет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28,64р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17р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0,48р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0,46р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60р</a:t>
                      </a:r>
                      <a:endParaRPr lang="ru-RU" dirty="0"/>
                    </a:p>
                  </a:txBody>
                  <a:tcPr/>
                </a:tc>
              </a:tr>
              <a:tr h="489315">
                <a:tc>
                  <a:txBody>
                    <a:bodyPr/>
                    <a:lstStyle/>
                    <a:p>
                      <a:r>
                        <a:rPr lang="ru-RU" dirty="0" smtClean="0"/>
                        <a:t>Пояс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66,54р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40р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0,94р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135р</a:t>
                      </a:r>
                      <a:endParaRPr lang="ru-RU" dirty="0"/>
                    </a:p>
                  </a:txBody>
                  <a:tcPr/>
                </a:tc>
              </a:tr>
              <a:tr h="489315">
                <a:tc>
                  <a:txBody>
                    <a:bodyPr/>
                    <a:lstStyle/>
                    <a:p>
                      <a:r>
                        <a:rPr lang="ru-RU" dirty="0" smtClean="0"/>
                        <a:t>Брелок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19,64р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0,48р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0,46р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30р</a:t>
                      </a:r>
                      <a:endParaRPr lang="ru-RU" dirty="0"/>
                    </a:p>
                  </a:txBody>
                  <a:tcPr/>
                </a:tc>
              </a:tr>
              <a:tr h="489315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 Сумма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158,39р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92р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32р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3,92р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2,79р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315р</a:t>
                      </a:r>
                    </a:p>
                  </a:txBody>
                  <a:tcPr/>
                </a:tc>
              </a:tr>
              <a:tr h="489315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ИТОГО: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Прибыль  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производства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315 – 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/>
                        <a:t>158,39 </a:t>
                      </a:r>
                    </a:p>
                    <a:p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=156,61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рублей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594862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142852"/>
            <a:ext cx="7125113" cy="924475"/>
          </a:xfrm>
        </p:spPr>
        <p:txBody>
          <a:bodyPr/>
          <a:lstStyle/>
          <a:p>
            <a:pPr algn="ctr"/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Спрос и рынок сбыта</a:t>
            </a:r>
            <a:endParaRPr lang="ru-RU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219114087"/>
              </p:ext>
            </p:extLst>
          </p:nvPr>
        </p:nvGraphicFramePr>
        <p:xfrm>
          <a:off x="571472" y="966599"/>
          <a:ext cx="7704856" cy="58914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56184"/>
                <a:gridCol w="6048672"/>
              </a:tblGrid>
              <a:tr h="136815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География спроса и сбыта продукции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730" marR="2873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baseline="0" dirty="0">
                          <a:effectLst/>
                        </a:rPr>
                        <a:t>Емкость этого рынка велика</a:t>
                      </a:r>
                      <a:r>
                        <a:rPr lang="ru-RU" sz="1200" b="0" i="0" baseline="0" dirty="0">
                          <a:effectLst/>
                        </a:rPr>
                        <a:t>: возрастают потребности населения, бурно распространяется предпринимательская деятельность.</a:t>
                      </a: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baseline="0" dirty="0">
                          <a:effectLst/>
                        </a:rPr>
                        <a:t>Спрос на мою продукцию зависит от:</a:t>
                      </a: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baseline="0" dirty="0">
                          <a:effectLst/>
                        </a:rPr>
                        <a:t>-от применения активного маркетинга(размещения рекламы на рекламных щитах</a:t>
                      </a:r>
                      <a:r>
                        <a:rPr lang="ru-RU" sz="1200" b="0" i="0" baseline="0" dirty="0" smtClean="0">
                          <a:effectLst/>
                        </a:rPr>
                        <a:t>)</a:t>
                      </a: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730" marR="28730" marT="0" marB="0" anchor="ctr"/>
                </a:tc>
              </a:tr>
              <a:tr h="19669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Основные потребители продукции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730" marR="2873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Частные </a:t>
                      </a:r>
                      <a:r>
                        <a:rPr lang="ru-RU" sz="1400" b="1" dirty="0" smtClean="0">
                          <a:effectLst/>
                        </a:rPr>
                        <a:t>лица: </a:t>
                      </a: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Подростки, юноши и девушки, люди, занимающиеся фольклорной концертной деятельностью  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730" marR="28730" marT="0" marB="0" anchor="ctr"/>
                </a:tc>
              </a:tr>
              <a:tr h="116717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Основные конкуренты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730" marR="2873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В настоящее время создается </a:t>
                      </a:r>
                      <a:r>
                        <a:rPr lang="ru-RU" sz="900" b="1" dirty="0">
                          <a:effectLst/>
                        </a:rPr>
                        <a:t>множество мелких предприятий</a:t>
                      </a:r>
                      <a:r>
                        <a:rPr lang="ru-RU" sz="900" dirty="0">
                          <a:effectLst/>
                        </a:rPr>
                        <a:t>, специализирующихся на производстве аналогичной продукции, </a:t>
                      </a:r>
                      <a:r>
                        <a:rPr lang="ru-RU" sz="900" dirty="0" smtClean="0">
                          <a:effectLst/>
                        </a:rPr>
                        <a:t>мы, используя </a:t>
                      </a:r>
                      <a:r>
                        <a:rPr lang="ru-RU" sz="900" dirty="0">
                          <a:effectLst/>
                        </a:rPr>
                        <a:t>более надежные и качественные технологии и усовершенствованные образцы и </a:t>
                      </a:r>
                      <a:r>
                        <a:rPr lang="ru-RU" sz="900" dirty="0" smtClean="0">
                          <a:effectLst/>
                        </a:rPr>
                        <a:t>модели, будем выпускать более эксклюзивную и качественную </a:t>
                      </a:r>
                      <a:r>
                        <a:rPr lang="ru-RU" sz="900" dirty="0" err="1" smtClean="0">
                          <a:effectLst/>
                        </a:rPr>
                        <a:t>продукцию,что</a:t>
                      </a:r>
                      <a:endParaRPr lang="ru-RU" sz="900" dirty="0">
                        <a:effectLst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 сделает </a:t>
                      </a:r>
                      <a:r>
                        <a:rPr lang="ru-RU" sz="900" b="1" dirty="0">
                          <a:effectLst/>
                        </a:rPr>
                        <a:t>мое предприятие монополистом на рынке сбыта готового товара</a:t>
                      </a:r>
                      <a:endParaRPr lang="ru-RU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730" marR="28730" marT="0" marB="0" anchor="ctr"/>
                </a:tc>
              </a:tr>
              <a:tr h="2634393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Преимущества выпускаемой, реализуемой продукции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730" marR="2873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План </a:t>
                      </a:r>
                      <a:r>
                        <a:rPr lang="ru-RU" sz="1400" b="1" dirty="0" smtClean="0">
                          <a:effectLst/>
                        </a:rPr>
                        <a:t>маркетинга:</a:t>
                      </a:r>
                      <a:r>
                        <a:rPr lang="ru-RU" sz="1400" dirty="0" smtClean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Ценовая </a:t>
                      </a:r>
                      <a:r>
                        <a:rPr lang="ru-RU" sz="1400" dirty="0" smtClean="0">
                          <a:effectLst/>
                        </a:rPr>
                        <a:t>политика</a:t>
                      </a:r>
                      <a:r>
                        <a:rPr lang="ru-RU" sz="900" dirty="0">
                          <a:effectLst/>
                        </a:rPr>
                        <a:t>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effectLst/>
                        </a:rPr>
                        <a:t> методы </a:t>
                      </a:r>
                      <a:r>
                        <a:rPr lang="ru-RU" sz="900" b="1" dirty="0">
                          <a:effectLst/>
                        </a:rPr>
                        <a:t>установления цен </a:t>
                      </a:r>
                      <a:r>
                        <a:rPr lang="ru-RU" sz="900" dirty="0" smtClean="0">
                          <a:effectLst/>
                        </a:rPr>
                        <a:t> </a:t>
                      </a:r>
                      <a:endParaRPr lang="ru-RU" sz="9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- </a:t>
                      </a:r>
                      <a:r>
                        <a:rPr lang="ru-RU" sz="900" dirty="0">
                          <a:effectLst/>
                        </a:rPr>
                        <a:t>способность производить продукцию высокого </a:t>
                      </a:r>
                      <a:r>
                        <a:rPr lang="ru-RU" sz="900" dirty="0" smtClean="0">
                          <a:effectLst/>
                        </a:rPr>
                        <a:t>качества;  </a:t>
                      </a:r>
                      <a:endParaRPr lang="ru-RU" sz="9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- ограниченный выпуск изделий( все модели выполнены в единственном </a:t>
                      </a:r>
                      <a:r>
                        <a:rPr lang="ru-RU" sz="900" dirty="0" smtClean="0">
                          <a:effectLst/>
                        </a:rPr>
                        <a:t>экземпляре;</a:t>
                      </a:r>
                      <a:endParaRPr lang="ru-RU" sz="9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- постоянный рост стоимости материалов и покупных изделий.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 </a:t>
                      </a:r>
                      <a:r>
                        <a:rPr lang="ru-RU" sz="900" b="1" dirty="0" smtClean="0">
                          <a:effectLst/>
                        </a:rPr>
                        <a:t>стратегия </a:t>
                      </a:r>
                      <a:r>
                        <a:rPr lang="ru-RU" sz="900" b="1" dirty="0">
                          <a:effectLst/>
                        </a:rPr>
                        <a:t>ценообразования</a:t>
                      </a:r>
                      <a:r>
                        <a:rPr lang="ru-RU" sz="900" dirty="0">
                          <a:effectLst/>
                        </a:rPr>
                        <a:t>: средняя цена и дальнейшее повышение цены - в соответствии со спросом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 Мероприятия </a:t>
                      </a:r>
                      <a:r>
                        <a:rPr lang="ru-RU" sz="1400" dirty="0">
                          <a:effectLst/>
                        </a:rPr>
                        <a:t>по проведению товаров на рынок</a:t>
                      </a:r>
                      <a:r>
                        <a:rPr lang="ru-RU" sz="1400" dirty="0" smtClean="0">
                          <a:effectLst/>
                        </a:rPr>
                        <a:t>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- </a:t>
                      </a:r>
                      <a:r>
                        <a:rPr lang="ru-RU" sz="900" dirty="0">
                          <a:effectLst/>
                        </a:rPr>
                        <a:t>размещение рекламных материалов в газете «</a:t>
                      </a:r>
                      <a:r>
                        <a:rPr lang="ru-RU" sz="900" dirty="0" err="1">
                          <a:effectLst/>
                        </a:rPr>
                        <a:t>Агрызские</a:t>
                      </a:r>
                      <a:r>
                        <a:rPr lang="ru-RU" sz="900" dirty="0">
                          <a:effectLst/>
                        </a:rPr>
                        <a:t> вести»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- создание красочной рекламы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900" dirty="0" smtClean="0">
                          <a:effectLst/>
                        </a:rPr>
                        <a:t>регулярное </a:t>
                      </a:r>
                      <a:r>
                        <a:rPr lang="ru-RU" sz="900" dirty="0">
                          <a:effectLst/>
                        </a:rPr>
                        <a:t>участие в тематических выставках, показах, </a:t>
                      </a:r>
                      <a:r>
                        <a:rPr lang="ru-RU" sz="900" dirty="0" smtClean="0">
                          <a:effectLst/>
                        </a:rPr>
                        <a:t>ярмарках</a:t>
                      </a:r>
                    </a:p>
                  </a:txBody>
                  <a:tcPr marL="28730" marR="2873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580314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dirty="0">
                <a:solidFill>
                  <a:srgbClr val="B56FF4">
                    <a:lumMod val="75000"/>
                  </a:srgbClr>
                </a:solidFill>
              </a:rPr>
              <a:t>Рентабельность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150107229"/>
              </p:ext>
            </p:extLst>
          </p:nvPr>
        </p:nvGraphicFramePr>
        <p:xfrm>
          <a:off x="1009650" y="1806575"/>
          <a:ext cx="7124700" cy="4052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34977833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dirty="0" smtClean="0">
                <a:solidFill>
                  <a:schemeClr val="accent6">
                    <a:lumMod val="75000"/>
                  </a:schemeClr>
                </a:solidFill>
              </a:rPr>
              <a:t>Рентабельность</a:t>
            </a:r>
            <a:endParaRPr lang="ru-RU" sz="4400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35872837"/>
              </p:ext>
            </p:extLst>
          </p:nvPr>
        </p:nvGraphicFramePr>
        <p:xfrm>
          <a:off x="1009650" y="1806575"/>
          <a:ext cx="7124700" cy="4052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4128480821"/>
      </p:ext>
    </p:extLst>
  </p:cSld>
  <p:clrMapOvr>
    <a:masterClrMapping/>
  </p:clrMapOvr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Весна</Template>
  <TotalTime>332</TotalTime>
  <Words>555</Words>
  <Application>Microsoft Office PowerPoint</Application>
  <PresentationFormat>Экран (4:3)</PresentationFormat>
  <Paragraphs>118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Spring</vt:lpstr>
      <vt:lpstr>Проект  Бизнес-план магазина аксессуаров «Эксклюзив»</vt:lpstr>
      <vt:lpstr>Резюме</vt:lpstr>
      <vt:lpstr>Цели бизнес плана</vt:lpstr>
      <vt:lpstr>Описание предприятия</vt:lpstr>
      <vt:lpstr>Характеристика продукции</vt:lpstr>
      <vt:lpstr>Финансовый план</vt:lpstr>
      <vt:lpstr>Спрос и рынок сбыта</vt:lpstr>
      <vt:lpstr>Рентабельность</vt:lpstr>
      <vt:lpstr>Рентабельность</vt:lpstr>
      <vt:lpstr>Реклама</vt:lpstr>
      <vt:lpstr>Оценка риска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Эдуард</dc:creator>
  <cp:lastModifiedBy>Началка</cp:lastModifiedBy>
  <cp:revision>18</cp:revision>
  <dcterms:created xsi:type="dcterms:W3CDTF">2013-10-29T14:52:43Z</dcterms:created>
  <dcterms:modified xsi:type="dcterms:W3CDTF">2016-12-16T10:42:28Z</dcterms:modified>
</cp:coreProperties>
</file>